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22"/>
  </p:notesMasterIdLst>
  <p:sldIdLst>
    <p:sldId id="256" r:id="rId3"/>
    <p:sldId id="257" r:id="rId4"/>
    <p:sldId id="258" r:id="rId5"/>
    <p:sldId id="266" r:id="rId6"/>
    <p:sldId id="259" r:id="rId7"/>
    <p:sldId id="260" r:id="rId8"/>
    <p:sldId id="262" r:id="rId9"/>
    <p:sldId id="263" r:id="rId10"/>
    <p:sldId id="261" r:id="rId11"/>
    <p:sldId id="264" r:id="rId12"/>
    <p:sldId id="265" r:id="rId13"/>
    <p:sldId id="270" r:id="rId14"/>
    <p:sldId id="269" r:id="rId15"/>
    <p:sldId id="271" r:id="rId16"/>
    <p:sldId id="28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ill Sans" panose="02010600030101010101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ladimir Filkov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96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8b98e7e96_2_3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g98b98e7e96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98b98e7e96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98b98e7e96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8b98e7e96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98b98e7e96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8b98e7e96_2_21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g98b98e7e96_2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98b98e7e96_2_21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8" name="Google Shape;258;g98b98e7e96_2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8b98e7e96_24_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g98b98e7e96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8b98e7e96_24_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6" name="Google Shape;286;g98b98e7e96_2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67599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8b98e7e96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98b98e7e96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98b98e7e96_14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98b98e7e96_14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98b98e7e96_2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98b98e7e96_2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98b98e7e96_9_13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9" name="Google Shape;389;g98b98e7e96_9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8b98e7e96_2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98b98e7e96_2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8b98e7e96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98b98e7e96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98b98e7e96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98b98e7e96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8b98e7e96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8b98e7e96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98b98e7e96_2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98b98e7e96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98b98e7e96_2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98b98e7e96_2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8b98e7e96_2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98b98e7e96_2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8b98e7e96_2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98b98e7e96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558420" y="519783"/>
            <a:ext cx="8027159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828168" y="4922005"/>
            <a:ext cx="24892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457200" y="4796167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828168" y="4922005"/>
            <a:ext cx="24892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lvl="0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25400" lvl="1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25400" lvl="2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25400" lvl="3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5400" lvl="4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5400" lvl="5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25400" lvl="6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25400" lvl="7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25400" lvl="8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558420" y="519783"/>
            <a:ext cx="8027159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body" idx="1"/>
          </p:nvPr>
        </p:nvSpPr>
        <p:spPr>
          <a:xfrm>
            <a:off x="648600" y="1153518"/>
            <a:ext cx="7846799" cy="17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828168" y="4922005"/>
            <a:ext cx="24892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ctrTitle"/>
          </p:nvPr>
        </p:nvSpPr>
        <p:spPr>
          <a:xfrm>
            <a:off x="648600" y="517750"/>
            <a:ext cx="7846799" cy="452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828168" y="4922005"/>
            <a:ext cx="24892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558420" y="519783"/>
            <a:ext cx="8027159" cy="39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2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8828168" y="4922005"/>
            <a:ext cx="24892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828168" y="4922005"/>
            <a:ext cx="24892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ftr" idx="11"/>
          </p:nvPr>
        </p:nvSpPr>
        <p:spPr>
          <a:xfrm>
            <a:off x="6151008" y="48514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dt" idx="10"/>
          </p:nvPr>
        </p:nvSpPr>
        <p:spPr>
          <a:xfrm>
            <a:off x="201706" y="48514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828168" y="4922005"/>
            <a:ext cx="248920" cy="224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25400" marR="0" lvl="0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l" rtl="0">
              <a:lnSpc>
                <a:spcPct val="1174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35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38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38.png"/><Relationship Id="rId7" Type="http://schemas.openxmlformats.org/officeDocument/2006/relationships/image" Target="../media/image5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7.png"/><Relationship Id="rId11" Type="http://schemas.openxmlformats.org/officeDocument/2006/relationships/image" Target="../media/image5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4.png"/><Relationship Id="rId9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powershow.com/viewht/b7e63-ZDc1Z/Social_Judgement_Theory_powerpoint_ppt_presentation" TargetMode="External"/><Relationship Id="rId5" Type="http://schemas.openxmlformats.org/officeDocument/2006/relationships/hyperlink" Target="https://www.smartinsights.com/marketing-planning/marketing-models/diffusion-innovation-model/" TargetMode="Externa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122278" y="84823"/>
            <a:ext cx="8899500" cy="15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zh-CN" sz="288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Team Discussions and Dynamics During DevOps Tool Adoptions in OSS Projects</a:t>
            </a:r>
            <a:br>
              <a:rPr lang="zh-CN" sz="288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</a:br>
            <a:endParaRPr sz="2880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" name="Google Shape;9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223" y="4165572"/>
            <a:ext cx="2712174" cy="81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88724" y="4099225"/>
            <a:ext cx="1252537" cy="950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8197" y="1137112"/>
            <a:ext cx="2963804" cy="103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16161" y="950861"/>
            <a:ext cx="2963802" cy="1217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3900" y="2315400"/>
            <a:ext cx="1131803" cy="170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5575" y="2312788"/>
            <a:ext cx="1389028" cy="170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/>
          <p:nvPr/>
        </p:nvSpPr>
        <p:spPr>
          <a:xfrm>
            <a:off x="325025" y="1084675"/>
            <a:ext cx="8493900" cy="19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 dirty="0">
                <a:solidFill>
                  <a:srgbClr val="953734"/>
                </a:solidFill>
              </a:rPr>
              <a:t>RQ1: </a:t>
            </a:r>
            <a:r>
              <a:rPr lang="zh-CN" sz="2200" b="1" i="0" u="none" strike="noStrike" cap="none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What is the social dynamics during tool adoptions?</a:t>
            </a:r>
            <a:endParaRPr sz="2200" b="1" dirty="0">
              <a:solidFill>
                <a:srgbClr val="953734"/>
              </a:solidFill>
            </a:endParaRPr>
          </a:p>
          <a:p>
            <a:pPr marL="12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 dirty="0">
                <a:solidFill>
                  <a:srgbClr val="953734"/>
                </a:solidFill>
              </a:rPr>
              <a:t>RQ2:</a:t>
            </a:r>
            <a:r>
              <a:rPr lang="zh-CN" sz="2200" b="1" i="0" u="none" strike="noStrike" cap="none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 How are people’s sentiments evolving toward the tools?</a:t>
            </a:r>
            <a:endParaRPr sz="2200" b="1" dirty="0">
              <a:solidFill>
                <a:srgbClr val="953734"/>
              </a:solidFill>
            </a:endParaRPr>
          </a:p>
          <a:p>
            <a:pPr marL="12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 dirty="0">
                <a:solidFill>
                  <a:srgbClr val="953734"/>
                </a:solidFill>
              </a:rPr>
              <a:t>RQ3: Are tool adoption events associated with influencers?</a:t>
            </a:r>
            <a:endParaRPr sz="2200" b="1" dirty="0">
              <a:solidFill>
                <a:srgbClr val="953734"/>
              </a:solidFill>
            </a:endParaRPr>
          </a:p>
          <a:p>
            <a:pPr marL="127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200" b="1" dirty="0">
                <a:solidFill>
                  <a:srgbClr val="953734"/>
                </a:solidFill>
              </a:rPr>
              <a:t>RQ4: What are the determinants of tool adoption</a:t>
            </a:r>
            <a:r>
              <a:rPr lang="en-US" altLang="zh-CN" sz="2200" b="1" dirty="0">
                <a:solidFill>
                  <a:srgbClr val="953734"/>
                </a:solidFill>
              </a:rPr>
              <a:t>s</a:t>
            </a:r>
            <a:r>
              <a:rPr lang="zh-CN" sz="2200" b="1" dirty="0">
                <a:solidFill>
                  <a:srgbClr val="953734"/>
                </a:solidFill>
              </a:rPr>
              <a:t>?</a:t>
            </a:r>
            <a:endParaRPr sz="1200" dirty="0"/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8702" y="4136578"/>
            <a:ext cx="1499512" cy="41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43176" y="3210050"/>
            <a:ext cx="3120922" cy="17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5788" y="3719034"/>
            <a:ext cx="727389" cy="772607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25020" y="303258"/>
            <a:ext cx="8027100" cy="3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A61C00"/>
                </a:solidFill>
              </a:rPr>
              <a:t>Research Questions</a:t>
            </a:r>
            <a:endParaRPr>
              <a:solidFill>
                <a:srgbClr val="A61C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/>
          <p:nvPr/>
        </p:nvSpPr>
        <p:spPr>
          <a:xfrm>
            <a:off x="221400" y="245496"/>
            <a:ext cx="8701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i="0" u="none" strike="noStrike" cap="none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Research Approach </a:t>
            </a:r>
            <a:endParaRPr sz="2400" b="1" i="0" u="none" strike="noStrike" cap="none">
              <a:solidFill>
                <a:srgbClr val="5F49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6404" y="825699"/>
            <a:ext cx="2078238" cy="83099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/>
          <p:nvPr/>
        </p:nvSpPr>
        <p:spPr>
          <a:xfrm>
            <a:off x="406075" y="988775"/>
            <a:ext cx="5481900" cy="73594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zh-CN" sz="1600" b="1" i="0" u="none" strike="noStrike" cap="none" dirty="0">
                <a:solidFill>
                  <a:schemeClr val="lt1"/>
                </a:solidFill>
              </a:rPr>
              <a:t>Data collection</a:t>
            </a:r>
            <a:r>
              <a:rPr lang="zh-CN" sz="1600" b="1" dirty="0">
                <a:solidFill>
                  <a:schemeClr val="lt1"/>
                </a:solidFill>
              </a:rPr>
              <a:t>:</a:t>
            </a:r>
            <a:r>
              <a:rPr lang="zh-CN" sz="1600" b="1" i="0" u="none" strike="noStrike" cap="none" dirty="0">
                <a:solidFill>
                  <a:schemeClr val="lt1"/>
                </a:solidFill>
              </a:rPr>
              <a:t> </a:t>
            </a: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52,923 distinct GitHub projects with 96,176 tool adoptions.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9"/>
          <p:cNvSpPr/>
          <p:nvPr/>
        </p:nvSpPr>
        <p:spPr>
          <a:xfrm>
            <a:off x="406075" y="1854448"/>
            <a:ext cx="5481900" cy="6904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zh-CN" sz="1600" b="1" i="0" u="none" strike="noStrike" cap="none" dirty="0">
                <a:solidFill>
                  <a:schemeClr val="lt1"/>
                </a:solidFill>
              </a:rPr>
              <a:t>Data cleaning</a:t>
            </a:r>
            <a:r>
              <a:rPr lang="en-US" altLang="zh-CN" sz="1600" b="1" i="0" u="none" strike="noStrike" cap="none" dirty="0">
                <a:solidFill>
                  <a:schemeClr val="lt1"/>
                </a:solidFill>
              </a:rPr>
              <a:t>: </a:t>
            </a:r>
            <a:r>
              <a:rPr lang="en-US" altLang="zh-CN" sz="1600" i="0" u="none" strike="noStrike" cap="none" dirty="0">
                <a:solidFill>
                  <a:schemeClr val="lt1"/>
                </a:solidFill>
              </a:rPr>
              <a:t>Only keep comments toward tools </a:t>
            </a: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and remove emojis, URLs, code from comments.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9"/>
          <p:cNvSpPr/>
          <p:nvPr/>
        </p:nvSpPr>
        <p:spPr>
          <a:xfrm>
            <a:off x="406075" y="2676663"/>
            <a:ext cx="5481900" cy="69040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zh-CN" sz="1600" b="1" i="0" u="none" strike="noStrike" cap="none" dirty="0">
                <a:solidFill>
                  <a:schemeClr val="lt1"/>
                </a:solidFill>
              </a:rPr>
              <a:t>Sentiment Analysis</a:t>
            </a:r>
            <a:r>
              <a:rPr lang="zh-CN" sz="1600" b="1" dirty="0">
                <a:solidFill>
                  <a:schemeClr val="lt1"/>
                </a:solidFill>
              </a:rPr>
              <a:t>:</a:t>
            </a: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Senti4SD</a:t>
            </a:r>
            <a:r>
              <a:rPr lang="en-US" alt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is used to label the sentiment of comments</a:t>
            </a: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600" dirty="0"/>
          </a:p>
        </p:txBody>
      </p:sp>
      <p:sp>
        <p:nvSpPr>
          <p:cNvPr id="215" name="Google Shape;215;p29"/>
          <p:cNvSpPr/>
          <p:nvPr/>
        </p:nvSpPr>
        <p:spPr>
          <a:xfrm>
            <a:off x="406075" y="3496800"/>
            <a:ext cx="5481900" cy="56799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zh-CN" sz="1600" b="1" i="0" u="none" strike="noStrike" cap="none" dirty="0">
                <a:solidFill>
                  <a:schemeClr val="lt1"/>
                </a:solidFill>
              </a:rPr>
              <a:t>Case Study</a:t>
            </a:r>
            <a:r>
              <a:rPr lang="zh-CN" sz="1600" b="1" dirty="0">
                <a:solidFill>
                  <a:schemeClr val="lt1"/>
                </a:solidFill>
              </a:rPr>
              <a:t>: </a:t>
            </a:r>
            <a:r>
              <a:rPr lang="en-US" altLang="zh-CN" sz="1600" dirty="0">
                <a:solidFill>
                  <a:schemeClr val="lt1"/>
                </a:solidFill>
              </a:rPr>
              <a:t>D</a:t>
            </a:r>
            <a:r>
              <a:rPr lang="zh-CN" sz="1600" dirty="0">
                <a:solidFill>
                  <a:schemeClr val="lt1"/>
                </a:solidFill>
              </a:rPr>
              <a:t>iscussion</a:t>
            </a:r>
            <a:r>
              <a:rPr lang="en-US" altLang="zh-CN" sz="1600" dirty="0">
                <a:solidFill>
                  <a:schemeClr val="lt1"/>
                </a:solidFill>
              </a:rPr>
              <a:t> evolution and </a:t>
            </a:r>
            <a:r>
              <a:rPr lang="en-US" altLang="zh-CN" sz="1600" dirty="0" err="1">
                <a:solidFill>
                  <a:schemeClr val="lt1"/>
                </a:solidFill>
              </a:rPr>
              <a:t>i</a:t>
            </a: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nfluencers.</a:t>
            </a:r>
            <a:endParaRPr sz="1600" dirty="0"/>
          </a:p>
        </p:txBody>
      </p:sp>
      <p:sp>
        <p:nvSpPr>
          <p:cNvPr id="216" name="Google Shape;216;p29"/>
          <p:cNvSpPr/>
          <p:nvPr/>
        </p:nvSpPr>
        <p:spPr>
          <a:xfrm>
            <a:off x="406075" y="4194524"/>
            <a:ext cx="5481900" cy="703479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zh-CN" sz="1600" b="1" i="0" u="none" strike="noStrike" cap="none" dirty="0">
                <a:solidFill>
                  <a:schemeClr val="lt1"/>
                </a:solidFill>
              </a:rPr>
              <a:t>Modeling: </a:t>
            </a:r>
            <a:r>
              <a:rPr lang="en-US" altLang="zh-CN" sz="1600" i="0" u="none" strike="noStrike" cap="none" dirty="0">
                <a:solidFill>
                  <a:schemeClr val="lt1"/>
                </a:solidFill>
              </a:rPr>
              <a:t>Generalized</a:t>
            </a:r>
            <a:r>
              <a:rPr lang="en-US" altLang="zh-CN" sz="1600" b="1" i="0" u="none" strike="noStrike" cap="none" dirty="0">
                <a:solidFill>
                  <a:schemeClr val="lt1"/>
                </a:solidFill>
              </a:rPr>
              <a:t> </a:t>
            </a: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Linear mixed-effects (hierarchical) models</a:t>
            </a:r>
            <a:r>
              <a:rPr lang="en-US" alt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(GLMMs)</a:t>
            </a:r>
            <a:r>
              <a:rPr lang="zh-CN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sz="1600" dirty="0"/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89443" y="1795767"/>
            <a:ext cx="1683610" cy="948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8025" y="3965925"/>
            <a:ext cx="1086445" cy="724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56326" y="2899877"/>
            <a:ext cx="949840" cy="94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9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535086">
            <a:off x="-574552" y="1014617"/>
            <a:ext cx="9978952" cy="363378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>
            <a:spLocks noGrp="1"/>
          </p:cNvSpPr>
          <p:nvPr>
            <p:ph type="title"/>
          </p:nvPr>
        </p:nvSpPr>
        <p:spPr>
          <a:xfrm>
            <a:off x="324074" y="160511"/>
            <a:ext cx="8400300" cy="8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altLang="zh-CN" dirty="0">
                <a:solidFill>
                  <a:srgbClr val="953734"/>
                </a:solidFill>
              </a:rPr>
              <a:t>RQ1</a:t>
            </a:r>
            <a:r>
              <a:rPr lang="zh-CN" dirty="0">
                <a:solidFill>
                  <a:srgbClr val="953734"/>
                </a:solidFill>
              </a:rPr>
              <a:t> </a:t>
            </a:r>
            <a:r>
              <a:rPr lang="en-US" altLang="zh-CN" dirty="0">
                <a:solidFill>
                  <a:srgbClr val="953734"/>
                </a:solidFill>
              </a:rPr>
              <a:t>Evolution of A</a:t>
            </a:r>
            <a:r>
              <a:rPr lang="en-US" altLang="zh-CN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doption </a:t>
            </a:r>
            <a:r>
              <a:rPr lang="en-US" altLang="zh-CN" dirty="0">
                <a:solidFill>
                  <a:srgbClr val="953734"/>
                </a:solidFill>
              </a:rPr>
              <a:t>Discussion</a:t>
            </a:r>
            <a:endParaRPr lang="en-US" dirty="0"/>
          </a:p>
        </p:txBody>
      </p:sp>
      <p:sp>
        <p:nvSpPr>
          <p:cNvPr id="272" name="Google Shape;272;p34"/>
          <p:cNvSpPr txBox="1"/>
          <p:nvPr/>
        </p:nvSpPr>
        <p:spPr>
          <a:xfrm>
            <a:off x="1236244" y="4557712"/>
            <a:ext cx="45720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I: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Perceiving </a:t>
            </a:r>
            <a:r>
              <a:rPr lang="zh-CN" sz="1600" dirty="0"/>
              <a:t>d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emand </a:t>
            </a:r>
            <a:r>
              <a:rPr lang="zh-CN" sz="1600" dirty="0"/>
              <a:t>for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sz="1600" dirty="0"/>
              <a:t>t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ools</a:t>
            </a:r>
            <a:br>
              <a:rPr lang="zh-C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3138863" y="3659790"/>
            <a:ext cx="45720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II: 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Choosing </a:t>
            </a:r>
            <a:r>
              <a:rPr lang="zh-CN" sz="1600" dirty="0"/>
              <a:t>o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 </a:t>
            </a:r>
            <a:r>
              <a:rPr lang="zh-CN" sz="1600" dirty="0"/>
              <a:t>t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ool </a:t>
            </a:r>
            <a:r>
              <a:rPr lang="zh-CN" sz="1600" dirty="0"/>
              <a:t>o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 </a:t>
            </a:r>
            <a:r>
              <a:rPr lang="zh-CN" sz="1600" dirty="0"/>
              <a:t>others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5099825" y="2811875"/>
            <a:ext cx="3369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III: </a:t>
            </a: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Deciding </a:t>
            </a:r>
            <a:r>
              <a:rPr lang="zh-CN" sz="1600"/>
              <a:t>w</a:t>
            </a: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hen to </a:t>
            </a:r>
            <a:r>
              <a:rPr lang="zh-CN" sz="1600"/>
              <a:t>a</a:t>
            </a: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dopt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6951301" y="1803212"/>
            <a:ext cx="292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 IV:</a:t>
            </a:r>
            <a:r>
              <a:rPr lang="zh-CN" sz="1600" b="1" dirty="0"/>
              <a:t> </a:t>
            </a:r>
            <a:r>
              <a:rPr lang="zh-C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Feedback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4074" y="3373036"/>
            <a:ext cx="1457699" cy="1122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47438">
            <a:off x="2362716" y="2427651"/>
            <a:ext cx="1677367" cy="1052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13625" y="349050"/>
            <a:ext cx="1993475" cy="11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52950" y="1038250"/>
            <a:ext cx="803650" cy="16072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4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>
            <a:spLocks noGrp="1"/>
          </p:cNvSpPr>
          <p:nvPr>
            <p:ph type="title"/>
          </p:nvPr>
        </p:nvSpPr>
        <p:spPr>
          <a:xfrm>
            <a:off x="236494" y="163372"/>
            <a:ext cx="84003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altLang="zh-CN" dirty="0">
                <a:solidFill>
                  <a:srgbClr val="953734"/>
                </a:solidFill>
              </a:rPr>
              <a:t>RQ2 </a:t>
            </a:r>
            <a:r>
              <a:rPr lang="zh-CN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Sentiment Dynamics </a:t>
            </a:r>
            <a:r>
              <a:rPr lang="en-US" altLang="zh-CN" dirty="0">
                <a:solidFill>
                  <a:srgbClr val="953734"/>
                </a:solidFill>
              </a:rPr>
              <a:t>D</a:t>
            </a:r>
            <a:r>
              <a:rPr lang="zh-CN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uring </a:t>
            </a:r>
            <a:r>
              <a:rPr lang="en-US" altLang="zh-CN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zh-CN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ool </a:t>
            </a:r>
            <a:r>
              <a:rPr lang="en-US" altLang="zh-CN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zh-CN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doptions</a:t>
            </a:r>
            <a:endParaRPr dirty="0"/>
          </a:p>
        </p:txBody>
      </p:sp>
      <p:pic>
        <p:nvPicPr>
          <p:cNvPr id="261" name="Google Shape;26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850" y="1037944"/>
            <a:ext cx="4064794" cy="1679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850" y="3021807"/>
            <a:ext cx="4057645" cy="1628773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/>
          <p:nvPr/>
        </p:nvSpPr>
        <p:spPr>
          <a:xfrm>
            <a:off x="4643437" y="1200150"/>
            <a:ext cx="4379120" cy="11430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b="1" dirty="0">
                <a:solidFill>
                  <a:schemeClr val="lt1"/>
                </a:solidFill>
                <a:latin typeface="Gill Sans"/>
                <a:sym typeface="Gill Sans"/>
              </a:rPr>
              <a:t>New developers, overall, </a:t>
            </a:r>
            <a:r>
              <a:rPr lang="zh-CN" altLang="zh-CN" b="1" dirty="0">
                <a:solidFill>
                  <a:schemeClr val="lt1"/>
                </a:solidFill>
                <a:latin typeface="Gill Sans"/>
                <a:sym typeface="Gill Sans"/>
              </a:rPr>
              <a:t>seem to </a:t>
            </a:r>
            <a:r>
              <a:rPr lang="en-US" altLang="zh-CN" b="1" dirty="0">
                <a:solidFill>
                  <a:schemeClr val="lt1"/>
                </a:solidFill>
                <a:latin typeface="Gill Sans"/>
                <a:sym typeface="Gill Sans"/>
              </a:rPr>
              <a:t>have lower negativity compared to the sentiment of senior developers.</a:t>
            </a:r>
            <a:r>
              <a:rPr lang="zh-CN" altLang="en-US" b="1" dirty="0">
                <a:solidFill>
                  <a:schemeClr val="lt1"/>
                </a:solidFill>
                <a:latin typeface="Gill Sans"/>
                <a:sym typeface="Gill Sans"/>
              </a:rPr>
              <a:t> </a:t>
            </a:r>
            <a:endParaRPr b="1" dirty="0">
              <a:solidFill>
                <a:schemeClr val="lt1"/>
              </a:solidFill>
              <a:latin typeface="Gill Sans"/>
              <a:sym typeface="Gill Sans"/>
            </a:endParaRPr>
          </a:p>
        </p:txBody>
      </p:sp>
      <p:sp>
        <p:nvSpPr>
          <p:cNvPr id="264" name="Google Shape;264;p33"/>
          <p:cNvSpPr/>
          <p:nvPr/>
        </p:nvSpPr>
        <p:spPr>
          <a:xfrm>
            <a:off x="4643437" y="3188094"/>
            <a:ext cx="4379120" cy="1143000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Dev</a:t>
            </a:r>
            <a:r>
              <a:rPr lang="en-US" altLang="zh-CN" sz="14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eloper</a:t>
            </a:r>
            <a:r>
              <a:rPr lang="zh-CN" sz="14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 with prior exposure seem to drop the negativity faster and remain a </a:t>
            </a:r>
            <a:r>
              <a:rPr lang="en-US" altLang="zh-CN" sz="14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relatively </a:t>
            </a:r>
            <a:r>
              <a:rPr lang="zh-CN" sz="14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lower negativity to the </a:t>
            </a:r>
            <a:r>
              <a:rPr lang="en-US" altLang="zh-CN" sz="14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</a:t>
            </a:r>
            <a:r>
              <a:rPr lang="zh-CN" altLang="zh-CN" sz="14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ev</a:t>
            </a:r>
            <a:r>
              <a:rPr lang="en-US" altLang="zh-CN" sz="14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eloper</a:t>
            </a:r>
            <a:r>
              <a:rPr lang="zh-CN" altLang="zh-CN" sz="14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s</a:t>
            </a:r>
            <a:r>
              <a:rPr lang="en-US" altLang="zh-CN" sz="14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without exposure</a:t>
            </a:r>
            <a:r>
              <a:rPr lang="zh-CN" sz="1400" b="1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.</a:t>
            </a:r>
            <a:endParaRPr sz="1400" b="1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>
            <a:spLocks noGrp="1"/>
          </p:cNvSpPr>
          <p:nvPr>
            <p:ph type="title"/>
          </p:nvPr>
        </p:nvSpPr>
        <p:spPr>
          <a:xfrm>
            <a:off x="371850" y="210288"/>
            <a:ext cx="84003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altLang="zh-CN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RQ2 </a:t>
            </a:r>
            <a:r>
              <a:rPr lang="zh-CN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Some tools are, different than expected...</a:t>
            </a:r>
            <a:endParaRPr dirty="0"/>
          </a:p>
        </p:txBody>
      </p:sp>
      <p:pic>
        <p:nvPicPr>
          <p:cNvPr id="289" name="Google Shape;28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750" y="3113200"/>
            <a:ext cx="1810150" cy="166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454225" y="3478900"/>
            <a:ext cx="5146200" cy="10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adopting one the alternative tools, the sentiment of that tool changes, which can become even more negative. 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0724" y="1115918"/>
            <a:ext cx="2691427" cy="1543771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5"/>
          <p:cNvSpPr txBox="1"/>
          <p:nvPr/>
        </p:nvSpPr>
        <p:spPr>
          <a:xfrm>
            <a:off x="7916550" y="3420850"/>
            <a:ext cx="997200" cy="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J</a:t>
            </a: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asmine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16562" y="3676141"/>
            <a:ext cx="282524" cy="282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532A68-9D5C-40E5-8F06-74DE6C39E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713" y="1021958"/>
            <a:ext cx="5162762" cy="209737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3;p33">
            <a:extLst>
              <a:ext uri="{FF2B5EF4-FFF2-40B4-BE49-F238E27FC236}">
                <a16:creationId xmlns:a16="http://schemas.microsoft.com/office/drawing/2014/main" id="{437D6623-7AC0-480F-A2F7-E32937E6C3E6}"/>
              </a:ext>
            </a:extLst>
          </p:cNvPr>
          <p:cNvSpPr/>
          <p:nvPr/>
        </p:nvSpPr>
        <p:spPr>
          <a:xfrm>
            <a:off x="371850" y="1061956"/>
            <a:ext cx="4114426" cy="483638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Gill Sans"/>
                <a:sym typeface="Gill Sans"/>
              </a:rPr>
              <a:t>With Strong Influencers</a:t>
            </a:r>
            <a:endParaRPr b="1" dirty="0">
              <a:solidFill>
                <a:schemeClr val="lt1"/>
              </a:solidFill>
              <a:latin typeface="Gill Sans"/>
              <a:sym typeface="Gill Sans"/>
            </a:endParaRPr>
          </a:p>
        </p:txBody>
      </p:sp>
      <p:sp>
        <p:nvSpPr>
          <p:cNvPr id="288" name="Google Shape;288;p35"/>
          <p:cNvSpPr txBox="1">
            <a:spLocks noGrp="1"/>
          </p:cNvSpPr>
          <p:nvPr>
            <p:ph type="title"/>
          </p:nvPr>
        </p:nvSpPr>
        <p:spPr>
          <a:xfrm>
            <a:off x="371850" y="210288"/>
            <a:ext cx="8400300" cy="4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en-US" altLang="zh-CN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RQ3 Case Study on Influencers</a:t>
            </a:r>
            <a:endParaRPr dirty="0"/>
          </a:p>
        </p:txBody>
      </p:sp>
      <p:pic>
        <p:nvPicPr>
          <p:cNvPr id="292" name="Google Shape;292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5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E7286F-7758-49C5-A76A-EDD5A5491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901" y="1787891"/>
            <a:ext cx="4282099" cy="2844681"/>
          </a:xfrm>
          <a:prstGeom prst="rect">
            <a:avLst/>
          </a:prstGeom>
        </p:spPr>
      </p:pic>
      <p:sp>
        <p:nvSpPr>
          <p:cNvPr id="6" name="Google Shape;263;p33">
            <a:extLst>
              <a:ext uri="{FF2B5EF4-FFF2-40B4-BE49-F238E27FC236}">
                <a16:creationId xmlns:a16="http://schemas.microsoft.com/office/drawing/2014/main" id="{96B638F0-52A5-4C2C-88B0-3DC5C6A171E7}"/>
              </a:ext>
            </a:extLst>
          </p:cNvPr>
          <p:cNvSpPr/>
          <p:nvPr/>
        </p:nvSpPr>
        <p:spPr>
          <a:xfrm>
            <a:off x="4789069" y="1061956"/>
            <a:ext cx="4114426" cy="483638"/>
          </a:xfrm>
          <a:prstGeom prst="roundRect">
            <a:avLst>
              <a:gd name="adj" fmla="val 16667"/>
            </a:avLst>
          </a:prstGeom>
          <a:solidFill>
            <a:srgbClr val="538CD5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Gill Sans"/>
                <a:sym typeface="Gill Sans"/>
              </a:rPr>
              <a:t>Without Strong Influencers</a:t>
            </a:r>
            <a:endParaRPr b="1" dirty="0">
              <a:solidFill>
                <a:schemeClr val="lt1"/>
              </a:solidFill>
              <a:latin typeface="Gill Sans"/>
              <a:sym typeface="Gill San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50473E3-9CF5-45AC-A385-DDDC7CBEF9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9069" y="1711362"/>
            <a:ext cx="3983081" cy="319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45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/>
        </p:nvSpPr>
        <p:spPr>
          <a:xfrm>
            <a:off x="221450" y="143800"/>
            <a:ext cx="343019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953734"/>
                </a:solidFill>
              </a:rPr>
              <a:t>RQ4</a:t>
            </a:r>
            <a:r>
              <a:rPr lang="zh-CN" sz="2400" b="1" dirty="0">
                <a:solidFill>
                  <a:srgbClr val="953734"/>
                </a:solidFill>
              </a:rPr>
              <a:t> </a:t>
            </a:r>
            <a:r>
              <a:rPr lang="en-US" altLang="zh-CN" sz="2400" b="1" dirty="0">
                <a:solidFill>
                  <a:srgbClr val="953734"/>
                </a:solidFill>
              </a:rPr>
              <a:t>Data </a:t>
            </a:r>
            <a:r>
              <a:rPr lang="zh-CN" sz="2400" b="1" i="0" u="none" strike="noStrike" cap="none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Modelling</a:t>
            </a:r>
            <a:endParaRPr sz="2400" b="1" i="0" u="none" strike="noStrike" cap="none" dirty="0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288" y="1365243"/>
            <a:ext cx="2078237" cy="83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8995" y="4007969"/>
            <a:ext cx="627446" cy="62646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6"/>
          <p:cNvSpPr txBox="1"/>
          <p:nvPr/>
        </p:nvSpPr>
        <p:spPr>
          <a:xfrm>
            <a:off x="438929" y="907131"/>
            <a:ext cx="31170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Mining</a:t>
            </a:r>
            <a:endParaRPr sz="24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6" name="Google Shape;306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2817245">
            <a:off x="965867" y="2472280"/>
            <a:ext cx="762653" cy="762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9023" y="2616161"/>
            <a:ext cx="906428" cy="906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83139" y="895970"/>
            <a:ext cx="700238" cy="700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57809" y="3498254"/>
            <a:ext cx="1196279" cy="119627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6"/>
          <p:cNvSpPr txBox="1"/>
          <p:nvPr/>
        </p:nvSpPr>
        <p:spPr>
          <a:xfrm>
            <a:off x="548624" y="4634675"/>
            <a:ext cx="187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  sample projects</a:t>
            </a:r>
            <a:endParaRPr sz="14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1" name="Google Shape;311;p36"/>
          <p:cNvSpPr txBox="1"/>
          <p:nvPr/>
        </p:nvSpPr>
        <p:spPr>
          <a:xfrm>
            <a:off x="982226" y="3942504"/>
            <a:ext cx="6322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1,185</a:t>
            </a:r>
            <a:endParaRPr sz="1400" b="1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2" name="Google Shape;312;p36"/>
          <p:cNvSpPr/>
          <p:nvPr/>
        </p:nvSpPr>
        <p:spPr>
          <a:xfrm>
            <a:off x="5003007" y="320363"/>
            <a:ext cx="187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 i="0" u="none" strike="noStrike" cap="none">
                <a:solidFill>
                  <a:srgbClr val="953734"/>
                </a:solidFill>
              </a:rPr>
              <a:t>Responses</a:t>
            </a:r>
            <a:endParaRPr sz="2100" b="1" i="0" u="none" strike="noStrike" cap="none">
              <a:solidFill>
                <a:srgbClr val="953734"/>
              </a:solidFill>
            </a:endParaRPr>
          </a:p>
        </p:txBody>
      </p:sp>
      <p:sp>
        <p:nvSpPr>
          <p:cNvPr id="313" name="Google Shape;313;p36"/>
          <p:cNvSpPr/>
          <p:nvPr/>
        </p:nvSpPr>
        <p:spPr>
          <a:xfrm>
            <a:off x="4593025" y="1777425"/>
            <a:ext cx="287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 i="0" u="none" strike="noStrike" cap="none">
                <a:solidFill>
                  <a:srgbClr val="953734"/>
                </a:solidFill>
              </a:rPr>
              <a:t>Team-level Metrics </a:t>
            </a:r>
            <a:endParaRPr sz="2100" b="1" i="0" u="none" strike="noStrike" cap="none">
              <a:solidFill>
                <a:srgbClr val="953734"/>
              </a:solidFill>
            </a:endParaRPr>
          </a:p>
        </p:txBody>
      </p:sp>
      <p:sp>
        <p:nvSpPr>
          <p:cNvPr id="314" name="Google Shape;314;p36"/>
          <p:cNvSpPr/>
          <p:nvPr/>
        </p:nvSpPr>
        <p:spPr>
          <a:xfrm>
            <a:off x="5233225" y="3487575"/>
            <a:ext cx="1389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 i="0" u="none" strike="noStrike" cap="none">
                <a:solidFill>
                  <a:srgbClr val="953734"/>
                </a:solidFill>
              </a:rPr>
              <a:t>Controls</a:t>
            </a:r>
            <a:endParaRPr sz="2100" b="1" i="0" u="none" strike="noStrike" cap="none">
              <a:solidFill>
                <a:srgbClr val="953734"/>
              </a:solidFill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6627720" y="1070561"/>
            <a:ext cx="311705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Discussion </a:t>
            </a:r>
            <a:r>
              <a:rPr lang="zh-CN" sz="1800">
                <a:latin typeface="Gill Sans"/>
                <a:ea typeface="Gill Sans"/>
                <a:cs typeface="Gill Sans"/>
                <a:sym typeface="Gill Sans"/>
              </a:rPr>
              <a:t>Length</a:t>
            </a:r>
            <a:endParaRPr sz="18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6" name="Google Shape;316;p36"/>
          <p:cNvSpPr txBox="1"/>
          <p:nvPr/>
        </p:nvSpPr>
        <p:spPr>
          <a:xfrm>
            <a:off x="4409073" y="1067258"/>
            <a:ext cx="157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latin typeface="Gill Sans"/>
                <a:ea typeface="Gill Sans"/>
                <a:cs typeface="Gill Sans"/>
                <a:sym typeface="Gill Sans"/>
              </a:rPr>
              <a:t>Tool </a:t>
            </a: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Adoption</a:t>
            </a:r>
            <a:endParaRPr sz="18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Google Shape;317;p36"/>
          <p:cNvSpPr txBox="1"/>
          <p:nvPr/>
        </p:nvSpPr>
        <p:spPr>
          <a:xfrm>
            <a:off x="3545298" y="4674075"/>
            <a:ext cx="145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Project Age</a:t>
            </a:r>
            <a:endParaRPr sz="18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18" name="Google Shape;318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225807" y="3982303"/>
            <a:ext cx="700237" cy="700237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6"/>
          <p:cNvSpPr txBox="1"/>
          <p:nvPr/>
        </p:nvSpPr>
        <p:spPr>
          <a:xfrm>
            <a:off x="5102274" y="4662613"/>
            <a:ext cx="115068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Mentions</a:t>
            </a:r>
            <a:endParaRPr sz="1800" i="0" u="none" strike="noStrike" cap="none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0" name="Google Shape;320;p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82536" y="3942504"/>
            <a:ext cx="660845" cy="660845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/>
          <p:nvPr/>
        </p:nvSpPr>
        <p:spPr>
          <a:xfrm>
            <a:off x="8158136" y="4662613"/>
            <a:ext cx="62529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Tool</a:t>
            </a:r>
            <a:endParaRPr sz="18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2" name="Google Shape;322;p36"/>
          <p:cNvSpPr txBox="1"/>
          <p:nvPr/>
        </p:nvSpPr>
        <p:spPr>
          <a:xfrm>
            <a:off x="6627475" y="4666375"/>
            <a:ext cx="1077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Commits</a:t>
            </a:r>
            <a:endParaRPr sz="18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3" name="Google Shape;323;p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870985" y="2473292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6"/>
          <p:cNvSpPr txBox="1"/>
          <p:nvPr/>
        </p:nvSpPr>
        <p:spPr>
          <a:xfrm>
            <a:off x="3651640" y="3121298"/>
            <a:ext cx="108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New</a:t>
            </a:r>
            <a:endParaRPr sz="18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5" name="Google Shape;325;p3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741166" y="2481511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6"/>
          <p:cNvSpPr txBox="1"/>
          <p:nvPr/>
        </p:nvSpPr>
        <p:spPr>
          <a:xfrm>
            <a:off x="4572000" y="3115737"/>
            <a:ext cx="145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Involved</a:t>
            </a:r>
            <a:endParaRPr sz="18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7" name="Google Shape;327;p36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3566551" y="2435603"/>
            <a:ext cx="700238" cy="70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6"/>
          <p:cNvSpPr txBox="1"/>
          <p:nvPr/>
        </p:nvSpPr>
        <p:spPr>
          <a:xfrm>
            <a:off x="5582475" y="3115888"/>
            <a:ext cx="145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w/ Exposure</a:t>
            </a:r>
            <a:endParaRPr sz="18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29" name="Google Shape;329;p3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6925004" y="2420320"/>
            <a:ext cx="700237" cy="70023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6"/>
          <p:cNvSpPr txBox="1"/>
          <p:nvPr/>
        </p:nvSpPr>
        <p:spPr>
          <a:xfrm>
            <a:off x="6925000" y="3135850"/>
            <a:ext cx="89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Positive</a:t>
            </a:r>
            <a:endParaRPr sz="16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1" name="Google Shape;331;p36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48618" y="2501867"/>
            <a:ext cx="5810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/>
        </p:nvSpPr>
        <p:spPr>
          <a:xfrm>
            <a:off x="7881424" y="3109275"/>
            <a:ext cx="108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Negative</a:t>
            </a:r>
            <a:endParaRPr sz="18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333" name="Google Shape;333;p36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622727" y="3865226"/>
            <a:ext cx="891521" cy="83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3526699" y="782076"/>
            <a:ext cx="987862" cy="96142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6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/>
          <p:nvPr/>
        </p:nvSpPr>
        <p:spPr>
          <a:xfrm>
            <a:off x="221455" y="143793"/>
            <a:ext cx="23125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i="0" u="none" strike="noStrike" cap="none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RQ4 </a:t>
            </a:r>
            <a:r>
              <a:rPr lang="zh-CN" sz="2400" b="1" i="0" u="none" strike="noStrike" cap="none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Modeling </a:t>
            </a:r>
            <a:endParaRPr dirty="0"/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i="0" u="none" strike="noStrike" cap="none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 sz="2400" b="1" i="0" u="none" strike="noStrike" cap="none" dirty="0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077" y="3501444"/>
            <a:ext cx="627446" cy="62646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7"/>
          <p:cNvSpPr txBox="1"/>
          <p:nvPr/>
        </p:nvSpPr>
        <p:spPr>
          <a:xfrm>
            <a:off x="537223" y="4186650"/>
            <a:ext cx="145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Age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63119" y="4054312"/>
            <a:ext cx="700237" cy="700237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7"/>
          <p:cNvSpPr txBox="1"/>
          <p:nvPr/>
        </p:nvSpPr>
        <p:spPr>
          <a:xfrm>
            <a:off x="2633225" y="4737600"/>
            <a:ext cx="108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Mentions</a:t>
            </a:r>
            <a:endParaRPr sz="1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7"/>
          <p:cNvSpPr txBox="1"/>
          <p:nvPr/>
        </p:nvSpPr>
        <p:spPr>
          <a:xfrm>
            <a:off x="4948675" y="4651325"/>
            <a:ext cx="108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Commits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6836" y="664711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7"/>
          <p:cNvSpPr txBox="1"/>
          <p:nvPr/>
        </p:nvSpPr>
        <p:spPr>
          <a:xfrm>
            <a:off x="1183005" y="1337998"/>
            <a:ext cx="108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13292" y="912705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7"/>
          <p:cNvSpPr txBox="1"/>
          <p:nvPr/>
        </p:nvSpPr>
        <p:spPr>
          <a:xfrm>
            <a:off x="2943778" y="553941"/>
            <a:ext cx="1458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Involved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9202" y="1689785"/>
            <a:ext cx="700238" cy="70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/>
          <p:nvPr/>
        </p:nvSpPr>
        <p:spPr>
          <a:xfrm>
            <a:off x="4367037" y="326000"/>
            <a:ext cx="142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w/</a:t>
            </a:r>
            <a:r>
              <a:rPr lang="zh-CN" sz="1600"/>
              <a:t> </a:t>
            </a: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Exposure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478330" y="800151"/>
            <a:ext cx="700237" cy="700237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/>
        </p:nvSpPr>
        <p:spPr>
          <a:xfrm>
            <a:off x="6322318" y="553949"/>
            <a:ext cx="1262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Positive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99026" y="1437576"/>
            <a:ext cx="58102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/>
          <p:nvPr/>
        </p:nvSpPr>
        <p:spPr>
          <a:xfrm>
            <a:off x="7849714" y="1048150"/>
            <a:ext cx="115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Negative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092925" y="3960575"/>
            <a:ext cx="801100" cy="70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7" name="Google Shape;357;p37"/>
          <p:cNvCxnSpPr>
            <a:stCxn id="350" idx="3"/>
            <a:endCxn id="358" idx="4"/>
          </p:cNvCxnSpPr>
          <p:nvPr/>
        </p:nvCxnSpPr>
        <p:spPr>
          <a:xfrm>
            <a:off x="1789440" y="2039904"/>
            <a:ext cx="1851000" cy="577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59" name="Google Shape;359;p37"/>
          <p:cNvCxnSpPr>
            <a:stCxn id="348" idx="2"/>
            <a:endCxn id="358" idx="5"/>
          </p:cNvCxnSpPr>
          <p:nvPr/>
        </p:nvCxnSpPr>
        <p:spPr>
          <a:xfrm>
            <a:off x="3418092" y="1522305"/>
            <a:ext cx="621000" cy="411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60" name="Google Shape;360;p37"/>
          <p:cNvCxnSpPr>
            <a:stCxn id="346" idx="2"/>
            <a:endCxn id="358" idx="6"/>
          </p:cNvCxnSpPr>
          <p:nvPr/>
        </p:nvCxnSpPr>
        <p:spPr>
          <a:xfrm flipH="1">
            <a:off x="5001536" y="1274311"/>
            <a:ext cx="80100" cy="3765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61" name="Google Shape;361;p37"/>
          <p:cNvCxnSpPr>
            <a:stCxn id="352" idx="2"/>
            <a:endCxn id="358" idx="7"/>
          </p:cNvCxnSpPr>
          <p:nvPr/>
        </p:nvCxnSpPr>
        <p:spPr>
          <a:xfrm flipH="1">
            <a:off x="5964148" y="1500388"/>
            <a:ext cx="864300" cy="4335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Dot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62" name="Google Shape;362;p37"/>
          <p:cNvCxnSpPr>
            <a:stCxn id="354" idx="1"/>
            <a:endCxn id="358" idx="0"/>
          </p:cNvCxnSpPr>
          <p:nvPr/>
        </p:nvCxnSpPr>
        <p:spPr>
          <a:xfrm flipH="1">
            <a:off x="6362626" y="1728088"/>
            <a:ext cx="1736400" cy="8892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Dot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63" name="Google Shape;363;p37"/>
          <p:cNvCxnSpPr>
            <a:stCxn id="341" idx="3"/>
            <a:endCxn id="364" idx="1"/>
          </p:cNvCxnSpPr>
          <p:nvPr/>
        </p:nvCxnSpPr>
        <p:spPr>
          <a:xfrm rot="10800000" flipH="1">
            <a:off x="1495523" y="3052677"/>
            <a:ext cx="2717100" cy="762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dashDot"/>
            <a:round/>
            <a:headEnd type="none" w="sm" len="sm"/>
            <a:tailEnd type="none" w="sm" len="sm"/>
          </a:ln>
        </p:spPr>
      </p:cxnSp>
      <p:cxnSp>
        <p:nvCxnSpPr>
          <p:cNvPr id="365" name="Google Shape;365;p37"/>
          <p:cNvCxnSpPr>
            <a:stCxn id="343" idx="0"/>
            <a:endCxn id="358" idx="3"/>
          </p:cNvCxnSpPr>
          <p:nvPr/>
        </p:nvCxnSpPr>
        <p:spPr>
          <a:xfrm rot="10800000" flipH="1">
            <a:off x="3113238" y="3300712"/>
            <a:ext cx="926100" cy="753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366" name="Google Shape;366;p37"/>
          <p:cNvCxnSpPr>
            <a:stCxn id="356" idx="0"/>
            <a:endCxn id="358" idx="2"/>
          </p:cNvCxnSpPr>
          <p:nvPr/>
        </p:nvCxnSpPr>
        <p:spPr>
          <a:xfrm rot="10800000">
            <a:off x="5001775" y="3583775"/>
            <a:ext cx="491700" cy="376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367" name="Google Shape;367;p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86288" y="3783602"/>
            <a:ext cx="700238" cy="70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/>
          <p:nvPr/>
        </p:nvSpPr>
        <p:spPr>
          <a:xfrm>
            <a:off x="7264122" y="4467250"/>
            <a:ext cx="1736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9" name="Google Shape;369;p37"/>
          <p:cNvCxnSpPr>
            <a:stCxn id="367" idx="0"/>
            <a:endCxn id="358" idx="1"/>
          </p:cNvCxnSpPr>
          <p:nvPr/>
        </p:nvCxnSpPr>
        <p:spPr>
          <a:xfrm rot="10800000">
            <a:off x="5964007" y="3300902"/>
            <a:ext cx="2072400" cy="48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370" name="Google Shape;370;p37"/>
          <p:cNvSpPr txBox="1"/>
          <p:nvPr/>
        </p:nvSpPr>
        <p:spPr>
          <a:xfrm>
            <a:off x="3658014" y="3583837"/>
            <a:ext cx="39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37"/>
          <p:cNvSpPr txBox="1"/>
          <p:nvPr/>
        </p:nvSpPr>
        <p:spPr>
          <a:xfrm>
            <a:off x="5280303" y="3220115"/>
            <a:ext cx="39212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/>
              <a:t>_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7"/>
          <p:cNvSpPr txBox="1"/>
          <p:nvPr/>
        </p:nvSpPr>
        <p:spPr>
          <a:xfrm>
            <a:off x="6757613" y="2944067"/>
            <a:ext cx="39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/>
              <a:t>_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7"/>
          <p:cNvSpPr txBox="1"/>
          <p:nvPr/>
        </p:nvSpPr>
        <p:spPr>
          <a:xfrm>
            <a:off x="5165775" y="1276513"/>
            <a:ext cx="39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7"/>
          <p:cNvSpPr txBox="1"/>
          <p:nvPr/>
        </p:nvSpPr>
        <p:spPr>
          <a:xfrm>
            <a:off x="3820416" y="1475914"/>
            <a:ext cx="39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7"/>
          <p:cNvSpPr txBox="1"/>
          <p:nvPr/>
        </p:nvSpPr>
        <p:spPr>
          <a:xfrm>
            <a:off x="2876377" y="1865834"/>
            <a:ext cx="392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FF0000"/>
                </a:solidFill>
              </a:rPr>
              <a:t>_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7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37"/>
          <p:cNvSpPr/>
          <p:nvPr/>
        </p:nvSpPr>
        <p:spPr>
          <a:xfrm>
            <a:off x="3640537" y="1650937"/>
            <a:ext cx="2722200" cy="1932900"/>
          </a:xfrm>
          <a:prstGeom prst="star8">
            <a:avLst>
              <a:gd name="adj" fmla="val 37500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7" name="Google Shape;377;p3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456825" y="1971814"/>
            <a:ext cx="1089600" cy="9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7"/>
          <p:cNvSpPr txBox="1"/>
          <p:nvPr/>
        </p:nvSpPr>
        <p:spPr>
          <a:xfrm>
            <a:off x="4212525" y="2764000"/>
            <a:ext cx="15783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600"/>
              <a:t>Succesful</a:t>
            </a:r>
            <a:br>
              <a:rPr lang="zh-CN" sz="1600"/>
            </a:br>
            <a:r>
              <a:rPr lang="zh-C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Adoption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/>
          <p:nvPr/>
        </p:nvSpPr>
        <p:spPr>
          <a:xfrm>
            <a:off x="221456" y="143793"/>
            <a:ext cx="272231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i="0" u="none" strike="noStrike" cap="none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The Takeaway</a:t>
            </a:r>
            <a:r>
              <a:rPr lang="en-US" altLang="zh-CN" sz="2400" b="1" i="0" u="none" strike="noStrike" cap="none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2400" b="1" i="0" u="none" strike="noStrike" cap="none" dirty="0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E92861-9DFB-4921-B66C-1C1383FDF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108" y="765543"/>
            <a:ext cx="3848011" cy="20046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730F4B-AB04-4EB1-A214-83F543E89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605" y="765543"/>
            <a:ext cx="3691158" cy="200462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40E037-0D7F-43E4-86ED-1E6D7388A6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605" y="2882890"/>
            <a:ext cx="3691158" cy="206883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652EF0-B0E0-4996-A531-2AD41A97C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107" y="2882890"/>
            <a:ext cx="3848011" cy="207694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>
            <a:spLocks noGrp="1"/>
          </p:cNvSpPr>
          <p:nvPr>
            <p:ph type="title"/>
          </p:nvPr>
        </p:nvSpPr>
        <p:spPr>
          <a:xfrm>
            <a:off x="3709043" y="4415110"/>
            <a:ext cx="1968802" cy="46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zh-CN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dirty="0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571750"/>
            <a:ext cx="0" cy="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3182" y="106863"/>
            <a:ext cx="3844625" cy="419677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4BE5E9-CB85-43CC-9717-586A3F157A2E}"/>
              </a:ext>
            </a:extLst>
          </p:cNvPr>
          <p:cNvSpPr txBox="1"/>
          <p:nvPr/>
        </p:nvSpPr>
        <p:spPr>
          <a:xfrm>
            <a:off x="4193380" y="939878"/>
            <a:ext cx="27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Agency FB" panose="020B0503020202020204" pitchFamily="34" charset="0"/>
              </a:rPr>
              <a:t>A</a:t>
            </a:r>
            <a:endParaRPr lang="zh-CN" altLang="en-US" sz="16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E77CBC-B5EE-47EF-95CE-1150B164B678}"/>
              </a:ext>
            </a:extLst>
          </p:cNvPr>
          <p:cNvSpPr txBox="1"/>
          <p:nvPr/>
        </p:nvSpPr>
        <p:spPr>
          <a:xfrm>
            <a:off x="4672657" y="939878"/>
            <a:ext cx="27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Agency FB" panose="020B0503020202020204" pitchFamily="34" charset="0"/>
              </a:rPr>
              <a:t>S</a:t>
            </a:r>
            <a:endParaRPr lang="zh-CN" altLang="en-US" sz="16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91C34F6-C5F2-4723-BE69-814A79592647}"/>
              </a:ext>
            </a:extLst>
          </p:cNvPr>
          <p:cNvSpPr txBox="1"/>
          <p:nvPr/>
        </p:nvSpPr>
        <p:spPr>
          <a:xfrm>
            <a:off x="5173365" y="939878"/>
            <a:ext cx="278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chemeClr val="accent2"/>
                </a:solidFill>
                <a:latin typeface="Agency FB" panose="020B0503020202020204" pitchFamily="34" charset="0"/>
              </a:rPr>
              <a:t>E</a:t>
            </a:r>
            <a:endParaRPr lang="zh-CN" altLang="en-US" sz="1600" b="1" dirty="0">
              <a:solidFill>
                <a:schemeClr val="accent2"/>
              </a:solidFill>
              <a:latin typeface="Agency FB" panose="020B0503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/>
          <p:nvPr/>
        </p:nvSpPr>
        <p:spPr>
          <a:xfrm>
            <a:off x="242676" y="197279"/>
            <a:ext cx="700801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i="0" u="none" strike="noStrike" cap="none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Continuous Integration Pipeline</a:t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527" y="2226604"/>
            <a:ext cx="327300" cy="31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0527" y="1355078"/>
            <a:ext cx="327300" cy="319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405" y="1206932"/>
            <a:ext cx="327300" cy="3191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5" name="Google Shape;105;p21"/>
          <p:cNvCxnSpPr>
            <a:stCxn id="103" idx="2"/>
            <a:endCxn id="102" idx="0"/>
          </p:cNvCxnSpPr>
          <p:nvPr/>
        </p:nvCxnSpPr>
        <p:spPr>
          <a:xfrm>
            <a:off x="1174177" y="1674263"/>
            <a:ext cx="0" cy="552300"/>
          </a:xfrm>
          <a:prstGeom prst="straightConnector1">
            <a:avLst/>
          </a:prstGeom>
          <a:noFill/>
          <a:ln w="3175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21"/>
          <p:cNvSpPr/>
          <p:nvPr/>
        </p:nvSpPr>
        <p:spPr>
          <a:xfrm>
            <a:off x="836093" y="1514670"/>
            <a:ext cx="327226" cy="552393"/>
          </a:xfrm>
          <a:custGeom>
            <a:avLst/>
            <a:gdLst/>
            <a:ahLst/>
            <a:cxnLst/>
            <a:rect l="l" t="t" r="r" b="b"/>
            <a:pathLst>
              <a:path w="371848" h="562232" extrusionOk="0">
                <a:moveTo>
                  <a:pt x="371848" y="562232"/>
                </a:moveTo>
                <a:cubicBezTo>
                  <a:pt x="227686" y="516409"/>
                  <a:pt x="83524" y="470586"/>
                  <a:pt x="25859" y="376881"/>
                </a:cubicBezTo>
                <a:cubicBezTo>
                  <a:pt x="-31806" y="283176"/>
                  <a:pt x="24829" y="65903"/>
                  <a:pt x="25859" y="0"/>
                </a:cubicBezTo>
              </a:path>
            </a:pathLst>
          </a:custGeom>
          <a:noFill/>
          <a:ln w="25400" cap="flat" cmpd="sng">
            <a:solidFill>
              <a:srgbClr val="538C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95644" y="1239655"/>
            <a:ext cx="1332214" cy="1332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73800" y="1239655"/>
            <a:ext cx="1332214" cy="126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813596" y="1411080"/>
            <a:ext cx="388301" cy="20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61989" y="1156924"/>
            <a:ext cx="1288012" cy="128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671120" y="1305070"/>
            <a:ext cx="1190711" cy="119071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/>
        </p:nvSpPr>
        <p:spPr>
          <a:xfrm>
            <a:off x="313765" y="2700278"/>
            <a:ext cx="2237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Version Control</a:t>
            </a:r>
            <a:endParaRPr sz="19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2347912" y="2693194"/>
            <a:ext cx="98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Build</a:t>
            </a:r>
            <a:endParaRPr sz="19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3554610" y="2700278"/>
            <a:ext cx="215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Testing &amp; Staging</a:t>
            </a:r>
            <a:endParaRPr sz="19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5797416" y="2721930"/>
            <a:ext cx="119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Auto Test</a:t>
            </a:r>
            <a:endParaRPr sz="19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7448862" y="2695492"/>
            <a:ext cx="14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Deployment</a:t>
            </a:r>
            <a:endParaRPr sz="19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21"/>
          <p:cNvSpPr/>
          <p:nvPr/>
        </p:nvSpPr>
        <p:spPr>
          <a:xfrm>
            <a:off x="8069347" y="2364664"/>
            <a:ext cx="264300" cy="3285000"/>
          </a:xfrm>
          <a:prstGeom prst="mathMinus">
            <a:avLst>
              <a:gd name="adj1" fmla="val 43967"/>
            </a:avLst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21"/>
          <p:cNvSpPr/>
          <p:nvPr/>
        </p:nvSpPr>
        <p:spPr>
          <a:xfrm rot="5400000">
            <a:off x="4579141" y="1142594"/>
            <a:ext cx="264319" cy="6979443"/>
          </a:xfrm>
          <a:prstGeom prst="mathMinus">
            <a:avLst>
              <a:gd name="adj1" fmla="val 100000"/>
            </a:avLst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21"/>
          <p:cNvSpPr/>
          <p:nvPr/>
        </p:nvSpPr>
        <p:spPr>
          <a:xfrm>
            <a:off x="912305" y="3174316"/>
            <a:ext cx="469500" cy="1560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i="0" u="none" strike="noStrike" cap="non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flipH="1">
            <a:off x="1979317" y="2693339"/>
            <a:ext cx="5492506" cy="2746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08889" y="1689835"/>
            <a:ext cx="487940" cy="48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357460" y="1706463"/>
            <a:ext cx="487940" cy="48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83948" y="1672147"/>
            <a:ext cx="487940" cy="48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868603" y="1643933"/>
            <a:ext cx="487940" cy="4879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F8FAC6-8DA7-4179-B5D0-CB4ABA57CBA3}"/>
              </a:ext>
            </a:extLst>
          </p:cNvPr>
          <p:cNvSpPr txBox="1"/>
          <p:nvPr/>
        </p:nvSpPr>
        <p:spPr>
          <a:xfrm>
            <a:off x="4947510" y="4899634"/>
            <a:ext cx="418986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pixel cell is from here: https://pixabay.com/users/manfredsteger-1848497/</a:t>
            </a:r>
          </a:p>
          <a:p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364331" y="197279"/>
            <a:ext cx="83296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953734"/>
                </a:solidFill>
              </a:rPr>
              <a:t>Pipelines Use Tools, and There are Many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t="10313"/>
          <a:stretch/>
        </p:blipFill>
        <p:spPr>
          <a:xfrm>
            <a:off x="520613" y="658950"/>
            <a:ext cx="8017038" cy="43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/>
          <p:nvPr/>
        </p:nvSpPr>
        <p:spPr>
          <a:xfrm>
            <a:off x="192882" y="195143"/>
            <a:ext cx="832961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i="0" u="none" strike="noStrike" cap="none" dirty="0">
                <a:solidFill>
                  <a:srgbClr val="953734"/>
                </a:solidFill>
                <a:latin typeface="Arial"/>
                <a:ea typeface="Arial"/>
                <a:cs typeface="Arial"/>
                <a:sym typeface="Arial"/>
              </a:rPr>
              <a:t>Badges Show The Tools Being Used</a:t>
            </a:r>
            <a:endParaRPr dirty="0"/>
          </a:p>
        </p:txBody>
      </p:sp>
      <p:pic>
        <p:nvPicPr>
          <p:cNvPr id="227" name="Google Shape;227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27472" y="955435"/>
            <a:ext cx="3582491" cy="5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01339" y="1603477"/>
            <a:ext cx="3434766" cy="3225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0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A003E0-275F-48B6-A2F6-69C22366D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1512634"/>
            <a:ext cx="5491999" cy="278075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>
            <a:spLocks noGrp="1"/>
          </p:cNvSpPr>
          <p:nvPr>
            <p:ph type="title"/>
          </p:nvPr>
        </p:nvSpPr>
        <p:spPr>
          <a:xfrm>
            <a:off x="558445" y="310133"/>
            <a:ext cx="8027100" cy="39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rgbClr val="990000"/>
                </a:solidFill>
              </a:rPr>
              <a:t>Tool Adoptions in GitHub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138" name="Google Shape;138;p23"/>
          <p:cNvSpPr txBox="1">
            <a:spLocks noGrp="1"/>
          </p:cNvSpPr>
          <p:nvPr>
            <p:ph type="body" idx="1"/>
          </p:nvPr>
        </p:nvSpPr>
        <p:spPr>
          <a:xfrm>
            <a:off x="376725" y="1041724"/>
            <a:ext cx="7681425" cy="28587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2000" dirty="0"/>
              <a:t>Project teams adopt tools all the time.</a:t>
            </a:r>
            <a:endParaRPr lang="en-US" altLang="zh-CN"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 sz="2000" dirty="0"/>
          </a:p>
          <a:p>
            <a:pPr indent="-317500">
              <a:buFont typeface="Arial"/>
              <a:buChar char="●"/>
            </a:pPr>
            <a:r>
              <a:rPr lang="en-US" altLang="zh-CN" sz="2000" dirty="0"/>
              <a:t>Many GitHub projects, especially the small and individual projects, do not use any tools. </a:t>
            </a:r>
          </a:p>
          <a:p>
            <a:pPr indent="-317500">
              <a:buFont typeface="Arial"/>
              <a:buChar char="●"/>
            </a:pPr>
            <a:endParaRPr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CN" sz="2000" dirty="0"/>
              <a:t>Adoptions are rarely preceded by meaningful discussions</a:t>
            </a:r>
            <a:r>
              <a:rPr lang="en-US" altLang="zh-CN" sz="2000" dirty="0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altLang="zh-CN" sz="2000" dirty="0"/>
          </a:p>
          <a:p>
            <a:pPr indent="-317500">
              <a:buFont typeface="Arial"/>
              <a:buChar char="●"/>
            </a:pPr>
            <a:r>
              <a:rPr lang="en-US" altLang="zh-CN" sz="2000" dirty="0"/>
              <a:t>Adopting a new tool can affect everyone in the team as they are all stakeholders, making adopting tools a complex process.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sz="2000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000" dirty="0"/>
          </a:p>
        </p:txBody>
      </p:sp>
      <p:sp>
        <p:nvSpPr>
          <p:cNvPr id="139" name="Google Shape;139;p23"/>
          <p:cNvSpPr/>
          <p:nvPr/>
        </p:nvSpPr>
        <p:spPr>
          <a:xfrm>
            <a:off x="325045" y="4033835"/>
            <a:ext cx="8493900" cy="9384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zh-CN" sz="1800" b="1" i="0" u="none" strike="noStrike" cap="none" dirty="0">
              <a:solidFill>
                <a:srgbClr val="5F497A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 i="0" u="none" strike="noStrike" cap="none" dirty="0">
                <a:solidFill>
                  <a:srgbClr val="5F497A"/>
                </a:solidFill>
                <a:latin typeface="Arial"/>
                <a:ea typeface="Arial"/>
                <a:cs typeface="Arial"/>
                <a:sym typeface="Arial"/>
              </a:rPr>
              <a:t>There exist issues in the adoption process, and we need to improve it.</a:t>
            </a:r>
          </a:p>
        </p:txBody>
      </p: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36602" y="176487"/>
            <a:ext cx="1541812" cy="1390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/>
          <p:nvPr/>
        </p:nvSpPr>
        <p:spPr>
          <a:xfrm>
            <a:off x="364331" y="197279"/>
            <a:ext cx="75080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953734"/>
                </a:solidFill>
              </a:rPr>
              <a:t>What Drives Adoptions in Teams?</a:t>
            </a:r>
            <a:endParaRPr sz="2400" b="1" i="0" u="none" strike="noStrike" cap="none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6325" y="735650"/>
            <a:ext cx="3905324" cy="21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2875" y="735650"/>
            <a:ext cx="4443274" cy="19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4"/>
          <p:cNvSpPr/>
          <p:nvPr/>
        </p:nvSpPr>
        <p:spPr>
          <a:xfrm>
            <a:off x="428650" y="3023649"/>
            <a:ext cx="4207500" cy="16842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Diffusion as the process by which an innovation unfolds over time through communication channels among the population.</a:t>
            </a:r>
            <a:r>
              <a:rPr lang="en-US" altLang="zh-CN" sz="1800" b="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4836325" y="3023650"/>
            <a:ext cx="4207500" cy="16689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When people are exposed to new ideas, they tend to consider their previously formed attitude, or anchor to which they compare the new idea. </a:t>
            </a:r>
            <a:r>
              <a:rPr lang="en-US" altLang="zh-CN" sz="170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Therefore,</a:t>
            </a:r>
            <a:r>
              <a:rPr lang="zh-CN" sz="170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r>
              <a:rPr lang="en-US" altLang="zh-CN" sz="170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people can</a:t>
            </a:r>
            <a:r>
              <a:rPr lang="zh-CN" sz="170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 react </a:t>
            </a:r>
            <a:r>
              <a:rPr lang="en-US" altLang="zh-CN" sz="170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very </a:t>
            </a:r>
            <a:r>
              <a:rPr lang="zh-CN" sz="1700" i="0" u="none" strike="noStrike" cap="none" dirty="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differently.</a:t>
            </a:r>
            <a:endParaRPr sz="1700" i="0" u="none" strike="noStrike" cap="none" dirty="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24"/>
          <p:cNvSpPr txBox="1"/>
          <p:nvPr/>
        </p:nvSpPr>
        <p:spPr>
          <a:xfrm>
            <a:off x="192880" y="4893469"/>
            <a:ext cx="1090136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https://www.smartinsights.com/marketing-planning/marketing-models/diffusion-innovation-model/</a:t>
            </a:r>
            <a:r>
              <a:rPr lang="zh-CN" sz="7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zh-CN" sz="7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https://www.powershow.com/viewht/b7e63-ZDc1Z/Social_Judgement_Theory_powerpoint_ppt_presentation</a:t>
            </a:r>
            <a:endParaRPr sz="7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/>
          <p:nvPr/>
        </p:nvSpPr>
        <p:spPr>
          <a:xfrm>
            <a:off x="285750" y="161560"/>
            <a:ext cx="750808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1" dirty="0">
                <a:solidFill>
                  <a:srgbClr val="953734"/>
                </a:solidFill>
              </a:rPr>
              <a:t>Communication Means </a:t>
            </a:r>
            <a:r>
              <a:rPr lang="zh-CN" sz="2400" b="1" dirty="0">
                <a:solidFill>
                  <a:srgbClr val="953734"/>
                </a:solidFill>
              </a:rPr>
              <a:t>During Tool Adoptions</a:t>
            </a:r>
            <a:endParaRPr dirty="0"/>
          </a:p>
        </p:txBody>
      </p:sp>
      <p:pic>
        <p:nvPicPr>
          <p:cNvPr id="169" name="Google Shape;16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549" y="684780"/>
            <a:ext cx="3243261" cy="1621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9200" y="523224"/>
            <a:ext cx="2708301" cy="17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1264" y="2914033"/>
            <a:ext cx="2674330" cy="186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63927" y="2937226"/>
            <a:ext cx="1466818" cy="1780417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285750" y="2326822"/>
            <a:ext cx="48934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(a) </a:t>
            </a:r>
            <a:r>
              <a:rPr lang="zh-CN" sz="1700">
                <a:latin typeface="Gill Sans"/>
                <a:ea typeface="Gill Sans"/>
                <a:cs typeface="Gill Sans"/>
                <a:sym typeface="Gill Sans"/>
              </a:rPr>
              <a:t>Social and traditional media</a:t>
            </a:r>
            <a:endParaRPr sz="17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285750" y="4717643"/>
            <a:ext cx="459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(c) </a:t>
            </a:r>
            <a:r>
              <a:rPr lang="zh-CN" sz="1700">
                <a:latin typeface="Gill Sans"/>
                <a:ea typeface="Gill Sans"/>
                <a:cs typeface="Gill Sans"/>
                <a:sym typeface="Gill Sans"/>
              </a:rPr>
              <a:t>One-on-one communication</a:t>
            </a:r>
            <a:r>
              <a:rPr lang="zh-CN" sz="17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7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5136608" y="4781885"/>
            <a:ext cx="37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i="0" u="none" strike="noStrike" cap="none" dirty="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(d) Other </a:t>
            </a:r>
            <a:r>
              <a:rPr lang="zh-CN" sz="1700" dirty="0">
                <a:latin typeface="Gill Sans"/>
                <a:ea typeface="Gill Sans"/>
                <a:cs typeface="Gill Sans"/>
                <a:sym typeface="Gill Sans"/>
              </a:rPr>
              <a:t>channels</a:t>
            </a:r>
            <a:endParaRPr sz="1700" i="0" u="none" strike="noStrike" cap="none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5088865" y="2324629"/>
            <a:ext cx="448376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7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(b) </a:t>
            </a:r>
            <a:r>
              <a:rPr lang="zh-CN" sz="1700">
                <a:latin typeface="Gill Sans"/>
                <a:ea typeface="Gill Sans"/>
                <a:cs typeface="Gill Sans"/>
                <a:sym typeface="Gill Sans"/>
              </a:rPr>
              <a:t>Work/group discussions/learning</a:t>
            </a:r>
            <a:endParaRPr sz="17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511824" y="1233300"/>
            <a:ext cx="205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Team Discussio</a:t>
            </a:r>
            <a:r>
              <a:rPr lang="zh-CN" sz="1800">
                <a:latin typeface="Gill Sans"/>
                <a:ea typeface="Gill Sans"/>
                <a:cs typeface="Gill Sans"/>
                <a:sym typeface="Gill Sans"/>
              </a:rPr>
              <a:t>ns</a:t>
            </a:r>
            <a:endParaRPr sz="18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5426" y="2248075"/>
            <a:ext cx="1592099" cy="153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7"/>
          <p:cNvSpPr txBox="1"/>
          <p:nvPr/>
        </p:nvSpPr>
        <p:spPr>
          <a:xfrm>
            <a:off x="3484277" y="1233300"/>
            <a:ext cx="223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Prior </a:t>
            </a:r>
            <a:r>
              <a:rPr lang="zh-CN" sz="1800">
                <a:latin typeface="Gill Sans"/>
                <a:ea typeface="Gill Sans"/>
                <a:cs typeface="Gill Sans"/>
                <a:sym typeface="Gill Sans"/>
              </a:rPr>
              <a:t>Tool</a:t>
            </a:r>
            <a:r>
              <a:rPr lang="zh-CN" sz="1800" i="0" u="none" strike="noStrike" cap="non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Exposure</a:t>
            </a:r>
            <a:endParaRPr sz="1800" i="0" u="none" strike="noStrike" cap="non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5" name="Google Shape;185;p27"/>
          <p:cNvSpPr/>
          <p:nvPr/>
        </p:nvSpPr>
        <p:spPr>
          <a:xfrm>
            <a:off x="221456" y="143793"/>
            <a:ext cx="8701088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>
                <a:solidFill>
                  <a:srgbClr val="953734"/>
                </a:solidFill>
              </a:rPr>
              <a:t>In OSS Projects We Can Track the Following</a:t>
            </a:r>
            <a:endParaRPr sz="2400" b="1" i="0" u="none" strike="noStrike" cap="none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6" name="Google Shape;186;p27"/>
          <p:cNvGrpSpPr/>
          <p:nvPr/>
        </p:nvGrpSpPr>
        <p:grpSpPr>
          <a:xfrm>
            <a:off x="511826" y="1668590"/>
            <a:ext cx="2229087" cy="2695054"/>
            <a:chOff x="5555455" y="1031940"/>
            <a:chExt cx="3131179" cy="3300336"/>
          </a:xfrm>
        </p:grpSpPr>
        <p:pic>
          <p:nvPicPr>
            <p:cNvPr id="187" name="Google Shape;187;p2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07855" y="1031940"/>
              <a:ext cx="2666053" cy="33003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555455" y="3505200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992126" y="3986994"/>
              <a:ext cx="312726" cy="312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8373908" y="2203438"/>
              <a:ext cx="312726" cy="312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flipH="1">
              <a:off x="7949097" y="2842958"/>
              <a:ext cx="312726" cy="312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72149" y="1640681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27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94006" y="2044955"/>
            <a:ext cx="2834886" cy="19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7"/>
          <p:cNvSpPr txBox="1"/>
          <p:nvPr/>
        </p:nvSpPr>
        <p:spPr>
          <a:xfrm>
            <a:off x="6794502" y="1233300"/>
            <a:ext cx="2234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dirty="0">
                <a:latin typeface="Gill Sans"/>
                <a:ea typeface="Gill Sans"/>
                <a:cs typeface="Gill Sans"/>
                <a:sym typeface="Gill Sans"/>
              </a:rPr>
              <a:t>Tenure Time</a:t>
            </a:r>
            <a:endParaRPr sz="1800" i="0" u="none" strike="noStrike" cap="none" dirty="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/>
          <p:nvPr/>
        </p:nvSpPr>
        <p:spPr>
          <a:xfrm>
            <a:off x="221400" y="199697"/>
            <a:ext cx="8701200" cy="4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 b="1" dirty="0">
                <a:solidFill>
                  <a:srgbClr val="953734"/>
                </a:solidFill>
              </a:rPr>
              <a:t>Experience and Tool Exposure</a:t>
            </a:r>
            <a:endParaRPr sz="2400" b="1" i="0" u="none" strike="noStrike" cap="none" dirty="0">
              <a:solidFill>
                <a:srgbClr val="953734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rgbClr val="5F497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456" y="1382630"/>
            <a:ext cx="2834886" cy="194234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5"/>
          <p:cNvSpPr txBox="1"/>
          <p:nvPr/>
        </p:nvSpPr>
        <p:spPr>
          <a:xfrm>
            <a:off x="635551" y="3507663"/>
            <a:ext cx="20067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(a) </a:t>
            </a:r>
            <a:r>
              <a:rPr lang="zh-CN" sz="1900" dirty="0"/>
              <a:t>N</a:t>
            </a:r>
            <a:r>
              <a:rPr lang="zh-CN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ew Devs vs. Senior Devs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3836" y="1843088"/>
            <a:ext cx="2763064" cy="131170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 txBox="1"/>
          <p:nvPr/>
        </p:nvSpPr>
        <p:spPr>
          <a:xfrm>
            <a:off x="3479567" y="3507637"/>
            <a:ext cx="35682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(b) Devs w/ exposure v.s. </a:t>
            </a:r>
            <a:endParaRPr sz="17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Devs w/o exposure t</a:t>
            </a:r>
            <a:r>
              <a:rPr lang="zh-CN" sz="1900"/>
              <a:t>o tool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6852675" y="3495145"/>
            <a:ext cx="175554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9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(c) Influencers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47153" y="1577788"/>
            <a:ext cx="2278295" cy="157700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 txBox="1"/>
          <p:nvPr/>
        </p:nvSpPr>
        <p:spPr>
          <a:xfrm>
            <a:off x="7686301" y="0"/>
            <a:ext cx="1457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ASE’20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b="1">
                <a:solidFill>
                  <a:srgbClr val="A5A5A5"/>
                </a:solidFill>
              </a:rPr>
              <a:t>    </a:t>
            </a:r>
            <a:r>
              <a:rPr lang="zh-CN" sz="1400" b="1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Sep 23, 2020</a:t>
            </a:r>
            <a:endParaRPr sz="1400" b="1" i="0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</TotalTime>
  <Words>786</Words>
  <Application>Microsoft Office PowerPoint</Application>
  <PresentationFormat>全屏显示(16:9)</PresentationFormat>
  <Paragraphs>136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Times New Roman</vt:lpstr>
      <vt:lpstr>Calibri</vt:lpstr>
      <vt:lpstr>Arial</vt:lpstr>
      <vt:lpstr>Gill Sans</vt:lpstr>
      <vt:lpstr>Agency FB</vt:lpstr>
      <vt:lpstr>Simple Light</vt:lpstr>
      <vt:lpstr>Office Theme</vt:lpstr>
      <vt:lpstr>Team Discussions and Dynamics During DevOps Tool Adoptions in OSS Projects </vt:lpstr>
      <vt:lpstr>PowerPoint 演示文稿</vt:lpstr>
      <vt:lpstr>PowerPoint 演示文稿</vt:lpstr>
      <vt:lpstr>PowerPoint 演示文稿</vt:lpstr>
      <vt:lpstr>Tool Adoptions in GitHub</vt:lpstr>
      <vt:lpstr>PowerPoint 演示文稿</vt:lpstr>
      <vt:lpstr>PowerPoint 演示文稿</vt:lpstr>
      <vt:lpstr>PowerPoint 演示文稿</vt:lpstr>
      <vt:lpstr>PowerPoint 演示文稿</vt:lpstr>
      <vt:lpstr>Research Questions</vt:lpstr>
      <vt:lpstr>PowerPoint 演示文稿</vt:lpstr>
      <vt:lpstr>RQ1 Evolution of Adoption Discussion</vt:lpstr>
      <vt:lpstr>RQ2 Sentiment Dynamics During Tool Adoptions</vt:lpstr>
      <vt:lpstr>RQ2 Some tools are, different than expected...</vt:lpstr>
      <vt:lpstr>RQ3 Case Study on Influencers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Discussions and Dynamics During DevOps Tool Adoptions in OSS Projects </dc:title>
  <cp:lastModifiedBy>LIKANG YIN</cp:lastModifiedBy>
  <cp:revision>43</cp:revision>
  <dcterms:modified xsi:type="dcterms:W3CDTF">2020-09-21T22:20:52Z</dcterms:modified>
</cp:coreProperties>
</file>